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3"/>
    <p:sldId id="264" r:id="rId4"/>
    <p:sldId id="263" r:id="rId5"/>
    <p:sldId id="262" r:id="rId6"/>
    <p:sldId id="279" r:id="rId7"/>
    <p:sldId id="259" r:id="rId8"/>
    <p:sldId id="261" r:id="rId9"/>
    <p:sldId id="270" r:id="rId10"/>
    <p:sldId id="258" r:id="rId11"/>
    <p:sldId id="280" r:id="rId12"/>
    <p:sldId id="266" r:id="rId13"/>
    <p:sldId id="267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  <a:srgbClr val="2E08B8"/>
    <a:srgbClr val="390DF3"/>
    <a:srgbClr val="B2B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EC5A-8838-4EF3-9E3F-C83055B804C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973D-193B-4274-87ED-259147AB12F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hyperlink" Target="http://www.donkolab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005" y="471170"/>
            <a:ext cx="11617325" cy="1062990"/>
          </a:xfrm>
        </p:spPr>
        <p:txBody>
          <a:bodyPr/>
          <a:lstStyle/>
          <a:p>
            <a:pPr algn="ctr"/>
            <a:r>
              <a:rPr lang="en-US" altLang="ru-RU" sz="6000">
                <a:latin typeface="Arial" panose="020B0604020202020204" pitchFamily="34" charset="0"/>
                <a:cs typeface="Arial" panose="020B0604020202020204" pitchFamily="34" charset="0"/>
              </a:rPr>
              <a:t>Tactical Vehicle of Fire Support</a:t>
            </a:r>
            <a:endParaRPr lang="en-US" altLang="ru-RU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 descr="tvfc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55" y="1755140"/>
            <a:ext cx="6569075" cy="3543300"/>
          </a:xfrm>
          <a:prstGeom prst="rect">
            <a:avLst/>
          </a:prstGeom>
        </p:spPr>
      </p:pic>
      <p:pic>
        <p:nvPicPr>
          <p:cNvPr id="3" name="Изображение 2" descr="patent-combat-support-vehic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75" y="1740535"/>
            <a:ext cx="3434715" cy="487426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90855" y="5519420"/>
            <a:ext cx="65690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https://sis.nipo.gov.ua/en/search/detail/842254/</a:t>
            </a:r>
            <a:endParaRPr lang="en-US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tvfc-patent-qrco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2229485"/>
            <a:ext cx="1343025" cy="134302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0661015" y="1755140"/>
            <a:ext cx="1530985" cy="387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URL</a:t>
            </a:r>
            <a:endParaRPr lang="en-US" alt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545" y="584835"/>
            <a:ext cx="5467350" cy="694055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96545" y="1278890"/>
            <a:ext cx="11566525" cy="4540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The TVFS provides unparalleled firepower and survivability on the battlefield. Key features include: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/>
        </p:nvSpPr>
        <p:spPr>
          <a:xfrm>
            <a:off x="296545" y="2355850"/>
            <a:ext cx="11566525" cy="24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Large ammunition capacity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for prolonged engagements.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ru-RU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weapons systems: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Reduces crew exposure and enhances operational efficiency.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ru-RU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platform: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Allows for future upgrades and integration of foreign weapon systems, expanding export potential.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60" y="534035"/>
            <a:ext cx="9710420" cy="774700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Technical Specifications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39470" y="1308735"/>
            <a:ext cx="10879455" cy="4826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weight: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25,000 kg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				3 (commander, driver, gunner)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				400 hp diesel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Transmission: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Automatic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				90 km/h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				700 km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Armament: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			82mm mortar, 23mm cannon, ATGM system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ru-RU" sz="2800" b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Control System: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	Automated targeting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90" y="562610"/>
            <a:ext cx="11628755" cy="750570"/>
          </a:xfrm>
        </p:spPr>
        <p:txBody>
          <a:bodyPr/>
          <a:lstStyle/>
          <a:p>
            <a:pPr algn="ctr"/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General view of Tactical Vehicle of Fire Support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tvfc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1416685"/>
            <a:ext cx="4729480" cy="2548255"/>
          </a:xfrm>
          <a:prstGeom prst="rect">
            <a:avLst/>
          </a:prstGeom>
        </p:spPr>
      </p:pic>
      <p:pic>
        <p:nvPicPr>
          <p:cNvPr id="7" name="Изображение 6" descr="tvfc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55" y="1398270"/>
            <a:ext cx="4944110" cy="2483485"/>
          </a:xfrm>
          <a:prstGeom prst="rect">
            <a:avLst/>
          </a:prstGeom>
        </p:spPr>
      </p:pic>
      <p:pic>
        <p:nvPicPr>
          <p:cNvPr id="8" name="Изображение 7" descr="tvfc-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4312920"/>
            <a:ext cx="4728845" cy="2375535"/>
          </a:xfrm>
          <a:prstGeom prst="rect">
            <a:avLst/>
          </a:prstGeom>
        </p:spPr>
      </p:pic>
      <p:pic>
        <p:nvPicPr>
          <p:cNvPr id="10" name="Изображение 9" descr="MTVK-nove-shasi-KrAZ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20" y="3956685"/>
            <a:ext cx="4944745" cy="273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185" y="1268730"/>
            <a:ext cx="11621135" cy="2103120"/>
          </a:xfrm>
        </p:spPr>
        <p:txBody>
          <a:bodyPr/>
          <a:lstStyle/>
          <a:p>
            <a:pPr algn="l"/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The Tactical Vehicle of Fire Support represents a groundbreaking advancement in military technology for Ukraine. Its innovative design, modular construction, and superior firepower make it an essential asset for ensuring tactical superiority in modern warfare.</a:t>
            </a:r>
            <a:b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160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185" y="3491230"/>
            <a:ext cx="9830435" cy="2687955"/>
          </a:xfrm>
        </p:spPr>
        <p:txBody>
          <a:bodyPr>
            <a:normAutofit fontScale="90000"/>
          </a:bodyPr>
          <a:lstStyle/>
          <a:p>
            <a:r>
              <a:rPr lang="en-US" altLang="ru-RU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person:  </a:t>
            </a:r>
            <a:r>
              <a:rPr lang="en-US" alt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YURIY DONCHENKO</a:t>
            </a:r>
            <a:endParaRPr lang="en-US" altLang="ru-RU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sz="35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5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</a:t>
            </a:r>
            <a:r>
              <a:rPr lang="uk-UA" altLang="en-US" sz="355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38(096)554-8341</a:t>
            </a:r>
            <a:r>
              <a:rPr lang="ru-RU" sz="35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5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URADONKO3@gmail.com</a:t>
            </a:r>
            <a:endPara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www.donkolab.com</a:t>
            </a:r>
            <a:endPara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 descr="qr-code-site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45" y="4114165"/>
            <a:ext cx="2530475" cy="253047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15595" y="55181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Изображение 7" descr="Yuriy_Donchenk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25" y="4178935"/>
            <a:ext cx="2095500" cy="20955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37185" y="6280785"/>
            <a:ext cx="562102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/>
            <a:r>
              <a:rPr sz="1600" b="0" i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Copyright © 2024, Yuriy Donchenko. All Rights Reserved.</a:t>
            </a:r>
            <a:endParaRPr sz="1600" b="0" i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772160"/>
            <a:ext cx="6527165" cy="990600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HISTORY OF CREATION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4970" y="1678940"/>
            <a:ext cx="576516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Based on the analysis of ATO obtained during combat experience to ensure a symmetrical response to aforementioned threats and to obtain a decisive advantage over the aggressors in the bar of the tactical confrontation, Ukraine faced an urgent need of adoption something new as a Tactical Vehicle of Fire Support (TVFS).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4" descr="debalcev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0135" y="1762760"/>
            <a:ext cx="2912110" cy="3884295"/>
          </a:xfrm>
          <a:prstGeom prst="rect">
            <a:avLst/>
          </a:prstGeom>
        </p:spPr>
      </p:pic>
      <p:pic>
        <p:nvPicPr>
          <p:cNvPr id="6" name="Изображение 5" descr="Yuriy_viyskov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395" y="1762760"/>
            <a:ext cx="2913380" cy="388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" y="532765"/>
            <a:ext cx="11565890" cy="596265"/>
          </a:xfrm>
        </p:spPr>
        <p:txBody>
          <a:bodyPr/>
          <a:lstStyle/>
          <a:p>
            <a:pPr algn="ctr"/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Purpose of the TVFS</a:t>
            </a:r>
            <a:endParaRPr lang="en-US" altLang="ru-RU" sz="4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5275" y="2716530"/>
            <a:ext cx="5935980" cy="37465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charset="0"/>
              <a:buChar char="§"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Neutralizing enemy anti-tank personnel in urban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, field fortifications, and rugged terrains.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Countering mortar, grenade launcher, and sniper attacks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, as well as enemy ambushes.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charset="0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Engaging lightly armored targets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, clusters of vehicles, and field fortifications.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/>
        </p:nvSpPr>
        <p:spPr>
          <a:xfrm>
            <a:off x="6481445" y="2715895"/>
            <a:ext cx="5379720" cy="387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Combatting single tanks, combat vehicles, helicopters, and UAVs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charset="0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Conducting reconnaissance and deep raids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into enemy territory.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charset="0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Supporting and protecting troop convoys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on the frontline.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95910" y="1342390"/>
            <a:ext cx="115658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ru-RU" sz="32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TVFS is engineered to perform a wide range </a:t>
            </a:r>
            <a:endParaRPr lang="en-US" altLang="ru-RU" sz="32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ru-RU" sz="32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 critical combat tasks, including:</a:t>
            </a:r>
            <a:endParaRPr lang="en-US" altLang="ru-RU" sz="32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35" y="588010"/>
            <a:ext cx="5216525" cy="673100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Design Features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735" y="1261110"/>
            <a:ext cx="11620500" cy="601345"/>
          </a:xfrm>
        </p:spPr>
        <p:txBody>
          <a:bodyPr>
            <a:noAutofit/>
          </a:bodyPr>
          <a:lstStyle/>
          <a:p>
            <a:r>
              <a:rPr lang="en-US" altLang="ru-RU" sz="18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TVFS is based on a modular and robust design to maximize adaptability, firepower, and crew protection.</a:t>
            </a:r>
            <a:endParaRPr lang="en-US" altLang="ru-RU" sz="180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7" descr="tvps-inf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4395" y="1637030"/>
            <a:ext cx="7737475" cy="502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735" y="588010"/>
            <a:ext cx="5216525" cy="673100"/>
          </a:xfrm>
        </p:spPr>
        <p:txBody>
          <a:bodyPr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Design Features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92735" y="1261110"/>
            <a:ext cx="11574145" cy="601345"/>
          </a:xfrm>
        </p:spPr>
        <p:txBody>
          <a:bodyPr>
            <a:noAutofit/>
          </a:bodyPr>
          <a:p>
            <a:r>
              <a:rPr lang="en-US" altLang="ru-RU" sz="18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TVFS is based on a modular and robust design to maximize adaptability, firepower, and crew protection.</a:t>
            </a:r>
            <a:endParaRPr lang="en-US" altLang="ru-RU" sz="180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 descr="tvps-inf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4555" y="1652270"/>
            <a:ext cx="7700010" cy="5008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15" y="528955"/>
            <a:ext cx="5757545" cy="676910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Chassis and Mobility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215" y="1524635"/>
            <a:ext cx="6901180" cy="5761990"/>
          </a:xfrm>
        </p:spPr>
        <p:txBody>
          <a:bodyPr>
            <a:normAutofit lnSpcReduction="20000"/>
          </a:bodyPr>
          <a:lstStyle/>
          <a:p>
            <a:r>
              <a:rPr lang="en-US" altLang="ru-RU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Four-axis wheeled chassis:</a:t>
            </a:r>
            <a:r>
              <a:rPr lang="en-US" altLang="ru-RU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80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Bullet-resistant wheels ensure adaptability to various terrains and high survivability.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Chassis options:</a:t>
            </a:r>
            <a:r>
              <a:rPr lang="en-US" altLang="ru-RU"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80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Initial designs use a KrAF 8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8 platform with a Cummins 400 hp turbo-diesel engine and automatic transmission.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speed: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90 km/h on highways; range up to 700 km.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 descr="tv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9165" y="1983740"/>
            <a:ext cx="4582795" cy="316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45" y="584835"/>
            <a:ext cx="5467350" cy="694055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Armament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545" y="1278890"/>
            <a:ext cx="11565255" cy="454025"/>
          </a:xfrm>
        </p:spPr>
        <p:txBody>
          <a:bodyPr>
            <a:no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The TVFS offers an unmatched arsenal for tactical engagements: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/>
        </p:nvSpPr>
        <p:spPr>
          <a:xfrm>
            <a:off x="296545" y="2000250"/>
            <a:ext cx="5935980" cy="4361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82mm Automatic Mortar: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Type: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2B9 “Cornflower” with modified auto-loading.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Rate of fire: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Up to 100 rounds/min.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Effective range: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4,200–5,000 meters.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Special features: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Barrage capabilities to neutralize enemy ambushes in wooded or camouflaged areas.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/>
        </p:nvSpPr>
        <p:spPr>
          <a:xfrm>
            <a:off x="6095365" y="1999615"/>
            <a:ext cx="5767070" cy="387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23mm High-Speed Automatic Cannon: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Effective range: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Up to 3,500 meters.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Ammunition: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600 shells.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Dual-axis stabilization for precision firing on the move.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545" y="584835"/>
            <a:ext cx="5467350" cy="694055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Armament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96545" y="1278890"/>
            <a:ext cx="11565255" cy="454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The TVFS offers an unmatched arsenal for tactical engagements: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/>
        </p:nvSpPr>
        <p:spPr>
          <a:xfrm>
            <a:off x="296545" y="2000250"/>
            <a:ext cx="5935980" cy="4361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ATGM System: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Types: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“Stugna” or “Skif.”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Four missiles with advanced targeting systems.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Range: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Up to 5,500 meters with pinpoint accuracy.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/>
        </p:nvSpPr>
        <p:spPr>
          <a:xfrm>
            <a:off x="6095365" y="1999615"/>
            <a:ext cx="5767070" cy="387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Targeting System: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Integrates with fire control for rapid identification and engagement.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545" y="584835"/>
            <a:ext cx="11565890" cy="694055"/>
          </a:xfrm>
        </p:spPr>
        <p:txBody>
          <a:bodyPr/>
          <a:lstStyle/>
          <a:p>
            <a:r>
              <a:rPr lang="en-US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Crew Safety and Armored Protection</a:t>
            </a:r>
            <a:endParaRPr lang="en-US" altLang="ru-R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3"/>
          <p:cNvSpPr>
            <a:spLocks noGrp="1"/>
          </p:cNvSpPr>
          <p:nvPr/>
        </p:nvSpPr>
        <p:spPr>
          <a:xfrm>
            <a:off x="296545" y="2000250"/>
            <a:ext cx="5935980" cy="4361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Armored Capsule: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Houses the three-member crew: commander, driver-mechanic, and gunner-operator.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Enhanced protection with a 100mm corundum-filled gap between the capsule and main armor to dissipate kinetic energy and cumulative charges.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3"/>
          <p:cNvSpPr>
            <a:spLocks noGrp="1"/>
          </p:cNvSpPr>
          <p:nvPr/>
        </p:nvSpPr>
        <p:spPr>
          <a:xfrm>
            <a:off x="6095365" y="1999615"/>
            <a:ext cx="5767070" cy="176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Ballistic Protection: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Safeguards against small arms fire and shrapnel.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/>
          <p:cNvSpPr>
            <a:spLocks noGrp="1"/>
          </p:cNvSpPr>
          <p:nvPr/>
        </p:nvSpPr>
        <p:spPr>
          <a:xfrm>
            <a:off x="6095365" y="3771265"/>
            <a:ext cx="5767070" cy="176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ru-RU" sz="2400" b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Self-digging capabilities:</a:t>
            </a:r>
            <a:endParaRPr lang="en-US" altLang="ru-RU" sz="2400" b="1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Enhances stability during firing and provides self-recovery options.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3828</Words>
  <Application>WPS Presentation</Application>
  <PresentationFormat>Широкий екран</PresentationFormat>
  <Paragraphs>120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Symbol</vt:lpstr>
      <vt:lpstr>Arial</vt:lpstr>
      <vt:lpstr>Wingdings</vt:lpstr>
      <vt:lpstr>Roboto</vt:lpstr>
      <vt:lpstr>Times New Roman</vt:lpstr>
      <vt:lpstr>Microsoft YaHei</vt:lpstr>
      <vt:lpstr>Arial Unicode MS</vt:lpstr>
      <vt:lpstr>Century Gothic</vt:lpstr>
      <vt:lpstr>Calibri</vt:lpstr>
      <vt:lpstr>Ион</vt:lpstr>
      <vt:lpstr>Tactical Vehicle of Fire Support</vt:lpstr>
      <vt:lpstr>HISTORY OF CREATION</vt:lpstr>
      <vt:lpstr>Purpose of the TVFS</vt:lpstr>
      <vt:lpstr>Design Features</vt:lpstr>
      <vt:lpstr>Design Features</vt:lpstr>
      <vt:lpstr>Chassis and Mobility</vt:lpstr>
      <vt:lpstr>Armament</vt:lpstr>
      <vt:lpstr>Armament</vt:lpstr>
      <vt:lpstr>Crew Safety and Armored Protection</vt:lpstr>
      <vt:lpstr>Advantages</vt:lpstr>
      <vt:lpstr>Technical Specifications</vt:lpstr>
      <vt:lpstr>General view of Tactical Vehicle of Fire Support</vt:lpstr>
      <vt:lpstr>The Tactical Vehicle of Fire Support represents a groundbreaking advancement in military technology for Ukraine. Its innovative design, modular construction, and superior firepower make it an essential asset for ensuring tactical superiority in modern warfare.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DONCHE</dc:title>
  <dc:creator>Пользователь</dc:creator>
  <cp:lastModifiedBy>grigoriy.sikorsky</cp:lastModifiedBy>
  <cp:revision>60</cp:revision>
  <dcterms:created xsi:type="dcterms:W3CDTF">2017-10-23T12:22:00Z</dcterms:created>
  <dcterms:modified xsi:type="dcterms:W3CDTF">2024-12-10T10:59:09Z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8E6B22CEB16044BD9B6238FA72B9C943_12</vt:lpwstr>
  </property>
  <property fmtid="{D5CDD505-2E9C-101B-9397-08002B2CF9AE}" pid="3" name="KSOProductBuildVer">
    <vt:lpwstr>1049-12.2.0.18911</vt:lpwstr>
  </property>
</Properties>
</file>